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4.jpeg" ContentType="image/jpeg"/>
  <Override PartName="/ppt/media/image3.png" ContentType="image/png"/>
  <Override PartName="/ppt/media/image2.png" ContentType="image/png"/>
  <Override PartName="/ppt/media/image1.png" ContentType="image/png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7556500" cy="106934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15200" y="1116000"/>
            <a:ext cx="7341480" cy="343800"/>
          </a:xfrm>
          <a:custGeom>
            <a:avLst/>
            <a:gdLst/>
            <a:ahLst/>
            <a:rect l="0" t="0" r="r" b="b"/>
            <a:pathLst>
              <a:path w="7344004" h="34627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115200" y="118800"/>
            <a:ext cx="299880" cy="9941760"/>
          </a:xfrm>
          <a:custGeom>
            <a:avLst/>
            <a:gdLst/>
            <a:ahLst/>
            <a:rect l="0" t="0" r="r" b="b"/>
            <a:pathLst>
              <a:path w="302400" h="9944152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lnTo>
                  <a:pt x="302399" y="0"/>
                </a:ln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115200" y="10063080"/>
            <a:ext cx="7341480" cy="524160"/>
          </a:xfrm>
          <a:custGeom>
            <a:avLst/>
            <a:gdLst/>
            <a:ahLst/>
            <a:rect l="0" t="0" r="r" b="b"/>
            <a:pathLst>
              <a:path w="7344004" h="526454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2"/>
          <a:stretch/>
        </p:blipFill>
        <p:spPr>
          <a:xfrm>
            <a:off x="745200" y="375120"/>
            <a:ext cx="432000" cy="440640"/>
          </a:xfrm>
          <a:prstGeom prst="rect">
            <a:avLst/>
          </a:prstGeom>
          <a:ln>
            <a:noFill/>
          </a:ln>
        </p:spPr>
      </p:pic>
      <p:sp>
        <p:nvSpPr>
          <p:cNvPr id="4" name="CustomShape 4"/>
          <p:cNvSpPr/>
          <p:nvPr/>
        </p:nvSpPr>
        <p:spPr>
          <a:xfrm>
            <a:off x="5962320" y="10255320"/>
            <a:ext cx="1263240" cy="174240"/>
          </a:xfrm>
          <a:custGeom>
            <a:avLst/>
            <a:gdLst/>
            <a:ahLst/>
            <a:rect l="0" t="0" r="r" b="b"/>
            <a:pathLst>
              <a:path w="1265657" h="176784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lnTo>
                  <a:pt x="56873" y="105409"/>
                </a:ln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lnTo>
                  <a:pt x="93449" y="19049"/>
                </a:ln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lnTo>
                  <a:pt x="232410" y="2793"/>
                </a:ln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lnTo>
                  <a:pt x="311404" y="1523"/>
                </a:ln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lnTo>
                  <a:pt x="353465" y="99821"/>
                </a:ln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lnTo>
                  <a:pt x="363655" y="18541"/>
                </a:ln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lnTo>
                  <a:pt x="426199" y="144779"/>
                </a:ln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lnTo>
                  <a:pt x="545833" y="1015"/>
                </a:ln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lnTo>
                  <a:pt x="593585" y="84073"/>
                </a:ln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lnTo>
                  <a:pt x="585349" y="19557"/>
                </a:ln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lnTo>
                  <a:pt x="701789" y="0"/>
                </a:ln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lnTo>
                  <a:pt x="749345" y="18033"/>
                </a:ln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lnTo>
                  <a:pt x="818108" y="2793"/>
                </a:ln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lnTo>
                  <a:pt x="935710" y="2793"/>
                </a:ln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lnTo>
                  <a:pt x="960856" y="144779"/>
                </a:ln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lnTo>
                  <a:pt x="1040358" y="1523"/>
                </a:ln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lnTo>
                  <a:pt x="1082419" y="99821"/>
                </a:ln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lnTo>
                  <a:pt x="1092609" y="18541"/>
                </a:ln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lnTo>
                  <a:pt x="1161770" y="2793"/>
                </a:ln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lnTo>
                  <a:pt x="1265656" y="2793"/>
                </a:ln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6" descr=""/>
          <p:cNvPicPr/>
          <p:nvPr/>
        </p:nvPicPr>
        <p:blipFill>
          <a:blip r:embed="rId1"/>
          <a:stretch/>
        </p:blipFill>
        <p:spPr>
          <a:xfrm>
            <a:off x="-360000" y="6840"/>
            <a:ext cx="7991280" cy="1068588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1342440" y="322560"/>
            <a:ext cx="5829480" cy="25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ctr">
              <a:lnSpc>
                <a:spcPct val="100000"/>
              </a:lnSpc>
            </a:pPr>
            <a:r>
              <a:rPr b="1" lang="ru-RU" sz="1600" strike="noStrike">
                <a:solidFill>
                  <a:srgbClr val="005e8a"/>
                </a:solidFill>
                <a:latin typeface="Times New Roman"/>
                <a:ea typeface="DejaVu Sans"/>
              </a:rPr>
              <a:t>Отделение СФР по Томской области</a:t>
            </a: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338400" y="936000"/>
            <a:ext cx="6931440" cy="5517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just"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Пресс-релиз от 06 марта 2023 года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Томское ОСФР вручило автомобили гражданам, пострадавшим на производстве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3 марта сотрудники Отделения Социального фонда Российской Федерации по Томской области вручили ключи от автомобилей пострадавшим на производстве гражданам. Эти автомобили - средства реабилитации, которые выдаются гражданам, получившим увечья при исполнении трудовых обязательств.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Автомобили выдаются за счет средств обязательного социального страхования от несчастных случаев на производстве и профессиональных заболеваний в качестве страхового обеспечения.</a:t>
            </a:r>
            <a:endParaRPr/>
          </a:p>
          <a:p>
            <a:pPr>
              <a:lnSpc>
                <a:spcPct val="100000"/>
              </a:lnSpc>
            </a:pPr>
            <a:r>
              <a:rPr b="1" i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    </a:t>
            </a:r>
            <a:r>
              <a:rPr b="1" i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- "В текущем году Отделение Социального фонда по Томской области выдало две такие машины на общую сумму 1,99. млн. рублей. Владельцы автомобилей в разные годы получили травмы на производстве. На момент наступления несчастного случая они были трудоустроены официально, что и стало гарантией их защищенности. При наличии показаний согласно программе реабилитации пострадавшего, и отсутствии противопоказаний, замена автомобилей производится каждые семь лет. Ранее выданные автомобили при этом остаются у хозяев, так как машины выдаются в собственность",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 - сказал заместитель управляющего ОСФР по Томской области Дмитрий Панкратов.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Обеспечение транспортным средством - не единственный вид страхового обеспечения пострадавших на производстве граждан. ОСФР по Томской области также финансирует дополнительные расходы на медицинскую, социальную и профессиональную реабилитацию застрахованных лиц, повредивших здоровье на работе: дорогостоящее лечение после тяжелого несчастного случая, протезирование, предоставление необходимых технических средств реабилитации, а также оплата стоимости лекарственных препаратов, санаторно-курортное лечение, переобучение на другую профессию и многое другое.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Кроме того, ОСФР по Томской области производятся единовременные и ежемесячные страховые выплаты. Ежегодно на указанные цели в Томской области направляется более 45 миллионов рублей. На учете по обеспечению по страхованию от несчастного случая на производстве в Отделении Социального фонда России по Томской области на сегодняшний день состоит около 2,5 тысяч получателей.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________________________________________________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Группа по взаимодействию со СМИ Отделения Фонда пенсионного и социального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страхования РФ по Томской области, Сайт: , Тел.: (3822) 60-95-12; 60-95-11;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89234487797; , , E-mail: smi @080.pfr.ru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