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7" d="100"/>
          <a:sy n="87" d="100"/>
        </p:scale>
        <p:origin x="-422" y="-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95161AA-3D13-4DFB-9ADE-A43A5BF6AB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DB9EC633-311C-490B-AF93-3D2B9E917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A3D1793-2D2F-4E45-9BFD-14040C644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BE2E654-2594-4F0C-A06D-C1AEB19AE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A16F7D0-6863-4FC3-BC64-AC4DD95BE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807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C839977-B647-443B-A3AC-DF5EE43A7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376D6325-F938-4FF8-B61D-4C3EFA4EE4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9913B4F-F89B-42F1-9E1B-F6AE18611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3D24694-CD75-4E22-8756-4D86E2C34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6B61C2F-B3C1-4A57-99F3-EF12EE922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28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930F2D66-9450-43D7-8201-204CE28D9F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178CEA7C-08B6-4B8E-A884-A5E04E368B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B365926-5AEB-4112-889B-BD546D823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5FB9948-7D03-4992-A760-D32D0EB4F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6495719-286F-4CDD-BAC3-C2C0A3D0A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124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5CF2153-7DC2-4CA9-8759-9FE99C9AE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509EBC4-BC12-4920-B466-BEB06ABCA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7D91D33-81AE-47CF-B6E6-04869AEF9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D96D0B2-C6C0-4348-8BF4-1846C793A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E4F1B00-B85B-44B4-998C-E60BB9A1D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152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DE8C849-C22C-421F-9C5C-A423AC4AA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BC2F504-1F0A-4FF9-9E7E-9FDE15D78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7C3C1C7-62E8-42D8-9731-FA231F092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2C9C8F3-F300-4046-8631-6A45E3873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FF1D43B-9820-4C14-9B8C-4D9E3A1E8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032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1E445CB-B09D-44EF-9456-E51374601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F9DEAB8-932F-4C59-A6EA-F4F8CA936D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C54D248C-CEDA-400C-92E9-4845D2281E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F74D3E2-4C0B-41BD-9D0F-9656EDEF7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36BD4A3-0ADE-45B1-8DB6-14176193C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5CDC204-B13A-4339-BD28-3DD50EF7A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176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E07F8BC-A6D5-462E-A485-1C2310802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9474567-8C53-4DD2-BA71-130F028F49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6FB92F32-4D33-4CAA-8C53-50622F541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C0827DA2-4587-4B10-9457-4FF9F3BDAC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D08D040C-56E9-4997-BE73-2746064BE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62C0CD56-3395-43BF-8BD8-4C7BFAC30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66595676-1E22-4705-ABC4-11A111679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C3F4D4E1-2E83-4094-BDB7-AA09AEFEF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472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1F86BEF-E703-4964-BFBA-922046872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732D86E3-E807-4F04-AF74-3AD04C4DE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9050B082-A689-42ED-BF1A-BEC38D61E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4E92D520-E83C-4E9E-80B7-A5929179B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28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0B489C40-EDDC-452D-A396-71972006E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28578F51-1B17-434F-862E-6CF396317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599D590B-11FF-49C7-9092-EF3816CCE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517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A426E7F-6D7E-4A87-BF96-1B57ED519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B4E6AAD-DFC8-42A6-A8B4-EA07F8DF2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B6022D56-BA16-4044-80DB-24445379C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103F430-435F-4026-85EA-BD175161B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7D24E31-8AB2-4864-9876-576A619F6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62F4AEA-D850-484E-8F27-441EF583C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342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D0B79EA-F897-4400-9356-9D6A02E6D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6F312E05-29E2-4A12-81C3-B62A87430A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C34D68C7-32C8-42AB-A63D-B303635FC7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1F22352B-182A-4F0B-BA10-CFC7343A0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29772D3-668B-4159-860F-CC31843AC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ADE1FC93-A051-49E9-8E1D-01B8536C1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660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D748A55-3585-45F0-A840-702CC5247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632FA23-C90A-425E-8B19-879A03A74C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06FC518-3A65-4E01-9485-00DC2C5AB9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C5830-C9C4-4BCB-B8A2-B25A635F3E35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5D3C1DC-99B2-4EDC-B4D5-B0F670F40F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8CE02D1-88C9-4674-A0DA-ED034178D5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309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fond@invetom.r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nvetom.ru/programms/paket-dokumentov/" TargetMode="External"/><Relationship Id="rId4" Type="http://schemas.openxmlformats.org/officeDocument/2006/relationships/hyperlink" Target="https://biz.tomsk.life/measure/8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D11FDCD0-282B-4D56-87C5-5C7ABCCFC2C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711" y="867969"/>
            <a:ext cx="813687" cy="813687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7" name="object 3">
            <a:extLst>
              <a:ext uri="{FF2B5EF4-FFF2-40B4-BE49-F238E27FC236}">
                <a16:creationId xmlns="" xmlns:a16="http://schemas.microsoft.com/office/drawing/2014/main" id="{1DEABE49-1864-490E-A38A-76036D47A21E}"/>
              </a:ext>
            </a:extLst>
          </p:cNvPr>
          <p:cNvSpPr/>
          <p:nvPr/>
        </p:nvSpPr>
        <p:spPr>
          <a:xfrm>
            <a:off x="6409678" y="0"/>
            <a:ext cx="5782322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99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4D77EE3-1C25-4AC7-8112-86066C53AE2A}"/>
              </a:ext>
            </a:extLst>
          </p:cNvPr>
          <p:cNvSpPr txBox="1"/>
          <p:nvPr/>
        </p:nvSpPr>
        <p:spPr>
          <a:xfrm>
            <a:off x="2281561" y="238016"/>
            <a:ext cx="75726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sz="1800" u="none" dirty="0">
                <a:solidFill>
                  <a:srgbClr val="562212"/>
                </a:solidFill>
                <a:latin typeface="Arial Black" panose="020B0A04020102020204" pitchFamily="34" charset="0"/>
                <a:cs typeface="+mn-cs"/>
              </a:rPr>
              <a:t>Основные условия предоставления микрозаймов</a:t>
            </a:r>
            <a:r>
              <a:rPr lang="en-US" sz="1800" u="none" dirty="0">
                <a:solidFill>
                  <a:srgbClr val="562212"/>
                </a:solidFill>
                <a:latin typeface="Arial Black" panose="020B0A04020102020204" pitchFamily="34" charset="0"/>
                <a:cs typeface="+mn-cs"/>
              </a:rPr>
              <a:t> </a:t>
            </a:r>
            <a:r>
              <a:rPr lang="ru-RU" sz="1800" u="none" dirty="0">
                <a:solidFill>
                  <a:srgbClr val="562212"/>
                </a:solidFill>
                <a:latin typeface="Arial Black" panose="020B0A04020102020204" pitchFamily="34" charset="0"/>
                <a:cs typeface="+mn-cs"/>
              </a:rPr>
              <a:t>по льготной процентной ставке:</a:t>
            </a:r>
            <a:endParaRPr lang="ru-RU" altLang="ru-RU" sz="1800" u="none" dirty="0">
              <a:solidFill>
                <a:srgbClr val="562212"/>
              </a:solidFill>
              <a:latin typeface="Arial Black" panose="020B0A04020102020204" pitchFamily="34" charset="0"/>
              <a:cs typeface="+mn-cs"/>
            </a:endParaRPr>
          </a:p>
        </p:txBody>
      </p:sp>
      <p:sp>
        <p:nvSpPr>
          <p:cNvPr id="11" name="Заголовок 10">
            <a:extLst>
              <a:ext uri="{FF2B5EF4-FFF2-40B4-BE49-F238E27FC236}">
                <a16:creationId xmlns="" xmlns:a16="http://schemas.microsoft.com/office/drawing/2014/main" id="{D0ABA70E-41C2-4183-9B3C-346D4D65A609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42151" y="749235"/>
            <a:ext cx="10972800" cy="1812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5622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Ставка: </a:t>
            </a:r>
            <a:r>
              <a:rPr lang="ru-RU" sz="1800" b="1" u="sng" dirty="0">
                <a:solidFill>
                  <a:srgbClr val="5622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</a:t>
            </a:r>
            <a:r>
              <a:rPr lang="ru-RU" sz="1800" b="1" u="sng" dirty="0" smtClean="0">
                <a:solidFill>
                  <a:srgbClr val="5622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3,25 </a:t>
            </a:r>
            <a:r>
              <a:rPr lang="ru-RU" sz="1800" b="1" u="sng" dirty="0">
                <a:solidFill>
                  <a:srgbClr val="5622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до </a:t>
            </a:r>
            <a:r>
              <a:rPr lang="ru-RU" sz="1800" b="1" u="sng" dirty="0" smtClean="0">
                <a:solidFill>
                  <a:srgbClr val="5622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7,8 </a:t>
            </a:r>
            <a:r>
              <a:rPr lang="ru-RU" sz="1800" b="1" dirty="0">
                <a:solidFill>
                  <a:srgbClr val="5622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</a:t>
            </a:r>
            <a:r>
              <a:rPr lang="ru-RU" sz="1600" b="1" dirty="0">
                <a:solidFill>
                  <a:srgbClr val="5622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годовых с возможностью отсрочки уплаты основного долга на 6 месяцев.</a:t>
            </a:r>
          </a:p>
          <a:p>
            <a:pPr marL="285750" indent="-285750" algn="l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5622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Максимальная сумма – 5 млн. рублей.</a:t>
            </a:r>
          </a:p>
          <a:p>
            <a:pPr marL="628650" lvl="1" indent="-171450" algn="l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ru-RU" sz="1200" b="1" dirty="0">
                <a:solidFill>
                  <a:srgbClr val="562212"/>
                </a:solidFill>
              </a:rPr>
              <a:t>на сумму до 300 </a:t>
            </a:r>
            <a:r>
              <a:rPr lang="ru-RU" sz="1200" b="1" dirty="0" err="1">
                <a:solidFill>
                  <a:srgbClr val="562212"/>
                </a:solidFill>
              </a:rPr>
              <a:t>тыс.руб</a:t>
            </a:r>
            <a:r>
              <a:rPr lang="ru-RU" sz="1200" b="1" dirty="0">
                <a:solidFill>
                  <a:srgbClr val="562212"/>
                </a:solidFill>
              </a:rPr>
              <a:t>. – без залога и поручительства; </a:t>
            </a:r>
          </a:p>
          <a:p>
            <a:pPr marL="628650" lvl="1" indent="-171450" algn="l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ru-RU" sz="1200" b="1" dirty="0">
                <a:solidFill>
                  <a:srgbClr val="562212"/>
                </a:solidFill>
              </a:rPr>
              <a:t>на сумму до 1 </a:t>
            </a:r>
            <a:r>
              <a:rPr lang="ru-RU" sz="1200" b="1" dirty="0" err="1">
                <a:solidFill>
                  <a:srgbClr val="562212"/>
                </a:solidFill>
              </a:rPr>
              <a:t>млн.руб</a:t>
            </a:r>
            <a:r>
              <a:rPr lang="ru-RU" sz="1200" b="1" dirty="0">
                <a:solidFill>
                  <a:srgbClr val="562212"/>
                </a:solidFill>
              </a:rPr>
              <a:t>. – под поручительство физических лиц/юридических лиц или залог;</a:t>
            </a:r>
          </a:p>
          <a:p>
            <a:pPr marL="628650" lvl="1" indent="-171450" algn="l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ru-RU" sz="1200" b="1" dirty="0">
                <a:solidFill>
                  <a:srgbClr val="562212"/>
                </a:solidFill>
              </a:rPr>
              <a:t>на сумму свыше 1 </a:t>
            </a:r>
            <a:r>
              <a:rPr lang="ru-RU" sz="1200" b="1" dirty="0" err="1">
                <a:solidFill>
                  <a:srgbClr val="562212"/>
                </a:solidFill>
              </a:rPr>
              <a:t>млн.руб</a:t>
            </a:r>
            <a:r>
              <a:rPr lang="ru-RU" sz="1200" b="1" dirty="0">
                <a:solidFill>
                  <a:srgbClr val="562212"/>
                </a:solidFill>
              </a:rPr>
              <a:t>. – залог движимого или недвижимого имущества.</a:t>
            </a:r>
          </a:p>
          <a:p>
            <a:pPr marL="285750" indent="-285750" algn="l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562212"/>
                </a:solidFill>
              </a:rPr>
              <a:t>Виды займов:  «На финансирование текущей деятельности» (пополнение оборотных средств, в т.ч. аренда, з/п, налоги), «На финансирование инвестиционной деятельности» (оборудование, ремонт, техника и пр.), «Рефинансирование целевых кредитов».</a:t>
            </a:r>
          </a:p>
        </p:txBody>
      </p:sp>
      <p:sp>
        <p:nvSpPr>
          <p:cNvPr id="13" name="Rectangle 1">
            <a:extLst>
              <a:ext uri="{FF2B5EF4-FFF2-40B4-BE49-F238E27FC236}">
                <a16:creationId xmlns="" xmlns:a16="http://schemas.microsoft.com/office/drawing/2014/main" id="{F05BDAC7-9D8A-47FB-8A95-7C6AEBA8F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1092" y="2461615"/>
            <a:ext cx="991491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sz="1600" b="1" dirty="0">
                <a:solidFill>
                  <a:srgbClr val="562212"/>
                </a:solidFill>
                <a:latin typeface="+mn-lt"/>
              </a:rPr>
              <a:t>С 18.12.2020 г. действует новая программа кредитования: «Финансирование текущей деятельности, для пострадавших отраслей! </a:t>
            </a:r>
            <a:r>
              <a:rPr lang="en-US" altLang="ru-RU" sz="1600" b="1" dirty="0">
                <a:solidFill>
                  <a:srgbClr val="562212"/>
                </a:solidFill>
                <a:latin typeface="+mn-lt"/>
              </a:rPr>
              <a:t>4</a:t>
            </a:r>
            <a:r>
              <a:rPr lang="ru-RU" altLang="ru-RU" sz="1600" b="1" dirty="0">
                <a:solidFill>
                  <a:srgbClr val="562212"/>
                </a:solidFill>
                <a:latin typeface="+mn-lt"/>
              </a:rPr>
              <a:t>,4% годовых!</a:t>
            </a:r>
          </a:p>
        </p:txBody>
      </p:sp>
      <p:graphicFrame>
        <p:nvGraphicFramePr>
          <p:cNvPr id="17" name="Таблица 16">
            <a:extLst>
              <a:ext uri="{FF2B5EF4-FFF2-40B4-BE49-F238E27FC236}">
                <a16:creationId xmlns="" xmlns:a16="http://schemas.microsoft.com/office/drawing/2014/main" id="{A3FB25F7-B124-44A4-9324-6207247A45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105469"/>
              </p:ext>
            </p:extLst>
          </p:nvPr>
        </p:nvGraphicFramePr>
        <p:xfrm>
          <a:off x="0" y="3010217"/>
          <a:ext cx="12192000" cy="33295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4795">
                  <a:extLst>
                    <a:ext uri="{9D8B030D-6E8A-4147-A177-3AD203B41FA5}">
                      <a16:colId xmlns="" xmlns:a16="http://schemas.microsoft.com/office/drawing/2014/main" val="478215040"/>
                    </a:ext>
                  </a:extLst>
                </a:gridCol>
                <a:gridCol w="10647205">
                  <a:extLst>
                    <a:ext uri="{9D8B030D-6E8A-4147-A177-3AD203B41FA5}">
                      <a16:colId xmlns="" xmlns:a16="http://schemas.microsoft.com/office/drawing/2014/main" val="3671297525"/>
                    </a:ext>
                  </a:extLst>
                </a:gridCol>
              </a:tblGrid>
              <a:tr h="16416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Условия новой программы кредитования: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Процентная ставка – </a:t>
                      </a:r>
                      <a:r>
                        <a:rPr lang="ru-RU" sz="12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5,2% </a:t>
                      </a:r>
                      <a:r>
                        <a:rPr lang="ru-RU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годовых</a:t>
                      </a: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;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Сумма: от 50 000 рублей до 3 000 000 рублей;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Срок: от 6 месяцев до 24 месяцев;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Отсрочка оплаты основного долга до 6 месяцев;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Обеспечение</a:t>
                      </a: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: от 50 000 рублей до 300 000 рублей – без обеспечения, от 300 000 до 1 000 000 рублей – поручительство </a:t>
                      </a:r>
                      <a:r>
                        <a:rPr lang="ru-RU" sz="10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физ</a:t>
                      </a: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/юр лица или предоставление залога; от 1 000 000 рублей до 3 000 000 рублей – предоставление залога.</a:t>
                      </a:r>
                      <a:endParaRPr lang="ru-RU" sz="9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79161683"/>
                  </a:ext>
                </a:extLst>
              </a:tr>
              <a:tr h="1799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Кому подходит: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Данный финансовый продукт государственной поддержки актуален для субъектов малого и среднего предпринимательства, зарегистрированным и осуществляющим деятельность на территории Томской области.</a:t>
                      </a:r>
                      <a:endParaRPr lang="ru-RU" sz="9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49554989"/>
                  </a:ext>
                </a:extLst>
              </a:tr>
              <a:tr h="12601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Цели: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effectLst/>
                        </a:rPr>
                        <a:t>Финансирование текущей деятельности (Сумма: от 50 000 рублей до 3 000 000 рублей):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пополнение оборотных средств;</a:t>
                      </a:r>
                      <a:endParaRPr lang="ru-RU" sz="9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оплата арендных платежей;</a:t>
                      </a:r>
                      <a:endParaRPr lang="ru-RU" sz="9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выплата заработной платы;</a:t>
                      </a:r>
                      <a:endParaRPr lang="ru-RU" sz="9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оплата текущих налоговых платежей, сборов, страховых взносов во внебюджетные фонды</a:t>
                      </a:r>
                      <a:endParaRPr lang="ru-RU" sz="9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46984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5566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310B03C7-A7E3-4AFF-B670-F954C0BA2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0431" y="0"/>
            <a:ext cx="5785104" cy="6858000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A7D60FE1-C7CD-4FBB-AECB-2B32CAF7B4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746875"/>
              </p:ext>
            </p:extLst>
          </p:nvPr>
        </p:nvGraphicFramePr>
        <p:xfrm>
          <a:off x="177553" y="968268"/>
          <a:ext cx="11940466" cy="2739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2924">
                  <a:extLst>
                    <a:ext uri="{9D8B030D-6E8A-4147-A177-3AD203B41FA5}">
                      <a16:colId xmlns="" xmlns:a16="http://schemas.microsoft.com/office/drawing/2014/main" val="478215040"/>
                    </a:ext>
                  </a:extLst>
                </a:gridCol>
                <a:gridCol w="10427542">
                  <a:extLst>
                    <a:ext uri="{9D8B030D-6E8A-4147-A177-3AD203B41FA5}">
                      <a16:colId xmlns="" xmlns:a16="http://schemas.microsoft.com/office/drawing/2014/main" val="3671297525"/>
                    </a:ext>
                  </a:extLst>
                </a:gridCol>
              </a:tblGrid>
              <a:tr h="13865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Условия: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effectLst/>
                        </a:rPr>
                        <a:t>Процентная ставка – от </a:t>
                      </a:r>
                      <a:r>
                        <a:rPr lang="ru-RU" sz="12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3,25</a:t>
                      </a: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effectLst/>
                        </a:rPr>
                        <a:t>% годовых до </a:t>
                      </a:r>
                      <a:r>
                        <a:rPr lang="ru-RU" sz="12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7,8% </a:t>
                      </a: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effectLst/>
                        </a:rPr>
                        <a:t>годовых;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effectLst/>
                        </a:rPr>
                        <a:t>Сумма: от 50 000 рублей до 3 000 000 рублей;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effectLst/>
                        </a:rPr>
                        <a:t>Срок: от 6 месяцев до 24 месяцев;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effectLst/>
                        </a:rPr>
                        <a:t>Отсрочка оплаты основного долга до 6 месяцев;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Обеспечение</a:t>
                      </a: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: до 300 000 рублей – обеспечение не требуется, от 300 000 до 1 000 000 рублей – поручительство </a:t>
                      </a:r>
                      <a:r>
                        <a:rPr lang="ru-RU" sz="10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физ</a:t>
                      </a: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/юр лица или предоставление залога; от 1 000 000 рублей до 5 000 000 рублей – предоставление твердого залога.</a:t>
                      </a:r>
                      <a:endParaRPr lang="ru-RU" sz="9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79161683"/>
                  </a:ext>
                </a:extLst>
              </a:tr>
              <a:tr h="5432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Кому подходит: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Данный финансовый продукт государственной поддержки актуален для субъектов малого и среднего предпринимательства, а также физическим лицам применяющих специальный налоговый режим «Налог на профессиональный доход», зарегистрированным и осуществляющим деятельность на территории Томской области.</a:t>
                      </a:r>
                      <a:endParaRPr lang="ru-RU" sz="9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49554989"/>
                  </a:ext>
                </a:extLst>
              </a:tr>
              <a:tr h="6517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Цели: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effectLst/>
                        </a:rPr>
                        <a:t>Финансирование текущей: </a:t>
                      </a: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пополнение оборотных средств; оплата арендных платежей; выплата заработной платы; оплата текущих налоговых платежей, сборов, страховых взносов во внебюджетные фонды.</a:t>
                      </a:r>
                      <a:endParaRPr lang="ru-RU" sz="9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46984889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="" xmlns:a16="http://schemas.microsoft.com/office/drawing/2014/main" id="{8260BC1C-A84A-428B-B3B9-E27029B78A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661" y="286142"/>
            <a:ext cx="991491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sz="1600" b="1" dirty="0">
                <a:solidFill>
                  <a:srgbClr val="562212"/>
                </a:solidFill>
                <a:latin typeface="+mn-lt"/>
              </a:rPr>
              <a:t>Основные условия программ, действующих в МКК Фонд Микрофинансирования Томской области</a:t>
            </a:r>
          </a:p>
        </p:txBody>
      </p:sp>
      <p:sp>
        <p:nvSpPr>
          <p:cNvPr id="8" name="Rectangle 1">
            <a:extLst>
              <a:ext uri="{FF2B5EF4-FFF2-40B4-BE49-F238E27FC236}">
                <a16:creationId xmlns="" xmlns:a16="http://schemas.microsoft.com/office/drawing/2014/main" id="{B226505D-D911-4189-8B60-F0F6C658F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963" y="588559"/>
            <a:ext cx="991491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sz="1600" b="1" dirty="0">
                <a:solidFill>
                  <a:srgbClr val="562212"/>
                </a:solidFill>
                <a:latin typeface="+mn-lt"/>
              </a:rPr>
              <a:t>                                                                                          «Финансирование текущей деятельности»</a:t>
            </a: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="" xmlns:a16="http://schemas.microsoft.com/office/drawing/2014/main" id="{63426351-89D8-4A38-B90C-8963AD7DB6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42014"/>
              </p:ext>
            </p:extLst>
          </p:nvPr>
        </p:nvGraphicFramePr>
        <p:xfrm>
          <a:off x="177553" y="3995409"/>
          <a:ext cx="11940466" cy="28039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2924">
                  <a:extLst>
                    <a:ext uri="{9D8B030D-6E8A-4147-A177-3AD203B41FA5}">
                      <a16:colId xmlns="" xmlns:a16="http://schemas.microsoft.com/office/drawing/2014/main" val="478215040"/>
                    </a:ext>
                  </a:extLst>
                </a:gridCol>
                <a:gridCol w="10427542">
                  <a:extLst>
                    <a:ext uri="{9D8B030D-6E8A-4147-A177-3AD203B41FA5}">
                      <a16:colId xmlns="" xmlns:a16="http://schemas.microsoft.com/office/drawing/2014/main" val="3671297525"/>
                    </a:ext>
                  </a:extLst>
                </a:gridCol>
              </a:tblGrid>
              <a:tr h="1399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Условия: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Процентная ставка – от </a:t>
                      </a:r>
                      <a:r>
                        <a:rPr lang="ru-RU" sz="12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3,25</a:t>
                      </a:r>
                      <a:r>
                        <a:rPr lang="ru-RU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% годовых до </a:t>
                      </a:r>
                      <a:r>
                        <a:rPr lang="ru-RU" sz="12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7,8% </a:t>
                      </a:r>
                      <a:r>
                        <a:rPr lang="ru-RU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годовых</a:t>
                      </a: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;</a:t>
                      </a:r>
                      <a:endParaRPr lang="ru-RU" sz="9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Сумма: от 50 000 рублей до 5 000 000 рублей;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Срок: от 6 месяцев до 24 месяцев;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Отсрочка оплаты основного долга до 6 месяцев;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Обеспечение</a:t>
                      </a: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: до 300 000 рублей – обеспечение не требуется, от 300 000 до 1 000 000 рублей – поручительство </a:t>
                      </a:r>
                      <a:r>
                        <a:rPr lang="ru-RU" sz="10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физ</a:t>
                      </a: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/юр лица или предоставление залога; от 1 000 000 рублей до 5 000 000 рублей – предоставление твердого залога.</a:t>
                      </a:r>
                      <a:endParaRPr lang="ru-RU" sz="9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79161683"/>
                  </a:ext>
                </a:extLst>
              </a:tr>
              <a:tr h="3820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Кому подходит: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Данный финансовый продукт государственной поддержки актуален для субъектов малого и среднего предпринимательства, а также физическим лицам применяющих специальный налоговый режим «Налог на профессиональный доход», зарегистрированным и осуществляющим деятельность на территории Томской области.</a:t>
                      </a:r>
                      <a:endParaRPr lang="ru-RU" sz="9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49554989"/>
                  </a:ext>
                </a:extLst>
              </a:tr>
              <a:tr h="8282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Цели: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effectLst/>
                        </a:rPr>
                        <a:t>Финансирование инвестиционной деятельности: </a:t>
                      </a: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вложения во внеоборотные активы; приобретение нежилых помещений, оборудование; строительство; капитальный ремонт или реконструкция нежилых помещений, используемых для предпринимательской</a:t>
                      </a:r>
                      <a:endParaRPr lang="ru-RU" sz="9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46984889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="" xmlns:a16="http://schemas.microsoft.com/office/drawing/2014/main" id="{6B09B6DC-C939-4AAA-89C7-8B7F61A94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553" y="3656853"/>
            <a:ext cx="991491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sz="1600" b="1" dirty="0">
                <a:solidFill>
                  <a:srgbClr val="562212"/>
                </a:solidFill>
                <a:latin typeface="+mn-lt"/>
              </a:rPr>
              <a:t>                                                                                         «Финансирование инвестиционной деятельности»</a:t>
            </a:r>
          </a:p>
        </p:txBody>
      </p:sp>
    </p:spTree>
    <p:extLst>
      <p:ext uri="{BB962C8B-B14F-4D97-AF65-F5344CB8AC3E}">
        <p14:creationId xmlns:p14="http://schemas.microsoft.com/office/powerpoint/2010/main" val="1521413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3">
            <a:extLst>
              <a:ext uri="{FF2B5EF4-FFF2-40B4-BE49-F238E27FC236}">
                <a16:creationId xmlns="" xmlns:a16="http://schemas.microsoft.com/office/drawing/2014/main" id="{5C5BA76A-3C8C-4537-A2A0-9E3577F9DA78}"/>
              </a:ext>
            </a:extLst>
          </p:cNvPr>
          <p:cNvSpPr/>
          <p:nvPr/>
        </p:nvSpPr>
        <p:spPr>
          <a:xfrm>
            <a:off x="6409678" y="0"/>
            <a:ext cx="5782322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99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205C08FA-8D82-42A3-9CA2-569C272AFC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595564"/>
              </p:ext>
            </p:extLst>
          </p:nvPr>
        </p:nvGraphicFramePr>
        <p:xfrm>
          <a:off x="251534" y="772672"/>
          <a:ext cx="11940466" cy="26557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2924">
                  <a:extLst>
                    <a:ext uri="{9D8B030D-6E8A-4147-A177-3AD203B41FA5}">
                      <a16:colId xmlns="" xmlns:a16="http://schemas.microsoft.com/office/drawing/2014/main" val="478215040"/>
                    </a:ext>
                  </a:extLst>
                </a:gridCol>
                <a:gridCol w="10427542">
                  <a:extLst>
                    <a:ext uri="{9D8B030D-6E8A-4147-A177-3AD203B41FA5}">
                      <a16:colId xmlns="" xmlns:a16="http://schemas.microsoft.com/office/drawing/2014/main" val="3671297525"/>
                    </a:ext>
                  </a:extLst>
                </a:gridCol>
              </a:tblGrid>
              <a:tr h="1399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Условия: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Процентная ставка – от </a:t>
                      </a:r>
                      <a:r>
                        <a:rPr lang="ru-RU" sz="12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3,25</a:t>
                      </a:r>
                      <a:r>
                        <a:rPr lang="ru-RU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% годовых до </a:t>
                      </a:r>
                      <a:r>
                        <a:rPr lang="ru-RU" sz="12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7,8% </a:t>
                      </a:r>
                      <a:r>
                        <a:rPr lang="ru-RU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годовых</a:t>
                      </a: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;</a:t>
                      </a:r>
                      <a:endParaRPr lang="ru-RU" sz="9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Сумма: от 50 000 рублей до 1 000 000 рублей (остаток задолженности по действующему кредиту);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Срок: от 6 месяцев до 24 месяцев;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Отсрочка оплаты основного долга до 6 месяцев;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Обеспечение</a:t>
                      </a: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: до 300 000 рублей – обеспечение не требуется, от 300 000 до 1 000 000 рублей – поручительство </a:t>
                      </a:r>
                      <a:r>
                        <a:rPr lang="ru-RU" sz="10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физ</a:t>
                      </a: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/юр лица или предоставление залога.</a:t>
                      </a:r>
                      <a:endParaRPr lang="ru-RU" sz="9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79161683"/>
                  </a:ext>
                </a:extLst>
              </a:tr>
              <a:tr h="3820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Кому подходит: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Данный финансовый продукт государственной поддержки актуален для субъектов малого и среднего предпринимательства, а также физическим лицам применяющих специальный налоговый режим «Налог на профессиональный доход», зарегистрированным и осуществляющим деятельность на территории Томской области.</a:t>
                      </a:r>
                      <a:endParaRPr lang="ru-RU" sz="9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49554989"/>
                  </a:ext>
                </a:extLst>
              </a:tr>
              <a:tr h="8282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Цели: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effectLst/>
                        </a:rPr>
                        <a:t>Финансирование инвестиционной деятельности: </a:t>
                      </a: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вложения во внеоборотные активы; приобретение нежилых помещений, оборудование; строительство; капитальный ремонт или реконструкция нежилых помещений, используемых для предпринимательской</a:t>
                      </a:r>
                      <a:endParaRPr lang="ru-RU" sz="9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46984889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="" xmlns:a16="http://schemas.microsoft.com/office/drawing/2014/main" id="{1B28AF3C-7C38-4DB7-8053-631671C1B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085" y="167928"/>
            <a:ext cx="991491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sz="1600" b="1" dirty="0">
                <a:solidFill>
                  <a:srgbClr val="562212"/>
                </a:solidFill>
                <a:latin typeface="+mn-lt"/>
              </a:rPr>
              <a:t>                                                                           «Рефинансирование целевых кредитов»</a:t>
            </a:r>
          </a:p>
        </p:txBody>
      </p:sp>
    </p:spTree>
    <p:extLst>
      <p:ext uri="{BB962C8B-B14F-4D97-AF65-F5344CB8AC3E}">
        <p14:creationId xmlns:p14="http://schemas.microsoft.com/office/powerpoint/2010/main" val="2446897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>
            <a:extLst>
              <a:ext uri="{FF2B5EF4-FFF2-40B4-BE49-F238E27FC236}">
                <a16:creationId xmlns="" xmlns:a16="http://schemas.microsoft.com/office/drawing/2014/main" id="{250D9586-C7C3-4A46-A708-D9F1FBB73229}"/>
              </a:ext>
            </a:extLst>
          </p:cNvPr>
          <p:cNvSpPr/>
          <p:nvPr/>
        </p:nvSpPr>
        <p:spPr>
          <a:xfrm>
            <a:off x="6409678" y="0"/>
            <a:ext cx="5782322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99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3BE0398A-5E9C-468F-9D19-3117F97F17E2}"/>
              </a:ext>
            </a:extLst>
          </p:cNvPr>
          <p:cNvSpPr txBox="1"/>
          <p:nvPr/>
        </p:nvSpPr>
        <p:spPr>
          <a:xfrm>
            <a:off x="361025" y="142044"/>
            <a:ext cx="11890159" cy="62170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/>
              <a:t>		                                                  </a:t>
            </a:r>
          </a:p>
          <a:p>
            <a:pPr algn="ctr"/>
            <a:r>
              <a:rPr lang="ru-RU" dirty="0"/>
              <a:t> </a:t>
            </a:r>
            <a:r>
              <a:rPr lang="ru-RU" dirty="0">
                <a:solidFill>
                  <a:srgbClr val="562212"/>
                </a:solidFill>
                <a:latin typeface="Arial Black" panose="020B0A04020102020204" pitchFamily="34" charset="0"/>
              </a:rPr>
              <a:t>Шаги получения займа:	</a:t>
            </a:r>
            <a:r>
              <a:rPr lang="ru-RU" sz="1200" dirty="0"/>
              <a:t>						</a:t>
            </a:r>
          </a:p>
          <a:p>
            <a:endParaRPr lang="ru-RU" sz="1400" b="1" dirty="0">
              <a:solidFill>
                <a:srgbClr val="562212"/>
              </a:solidFill>
            </a:endParaRPr>
          </a:p>
          <a:p>
            <a:r>
              <a:rPr lang="ru-RU" sz="1400" b="1" dirty="0">
                <a:solidFill>
                  <a:srgbClr val="562212"/>
                </a:solidFill>
              </a:rPr>
              <a:t>ШАГ ПЕРВЫЙ – ПОДАТЬ ЗАЯВКУ:</a:t>
            </a:r>
          </a:p>
          <a:p>
            <a:r>
              <a:rPr lang="ru-RU" sz="1200" b="1" dirty="0">
                <a:solidFill>
                  <a:srgbClr val="562212"/>
                </a:solidFill>
              </a:rPr>
              <a:t>									</a:t>
            </a:r>
          </a:p>
          <a:p>
            <a:r>
              <a:rPr lang="ru-RU" sz="1200" b="1" dirty="0">
                <a:solidFill>
                  <a:srgbClr val="562212"/>
                </a:solidFill>
              </a:rPr>
              <a:t>1. Получите консультацию по телефонам</a:t>
            </a:r>
            <a:r>
              <a:rPr lang="ru-RU" sz="1600" b="1" dirty="0">
                <a:solidFill>
                  <a:srgbClr val="562212"/>
                </a:solidFill>
              </a:rPr>
              <a:t>: 902-910 или 901-000</a:t>
            </a:r>
            <a:r>
              <a:rPr lang="ru-RU" sz="1200" b="1" dirty="0">
                <a:solidFill>
                  <a:srgbClr val="562212"/>
                </a:solidFill>
              </a:rPr>
              <a:t>, лично по адресу </a:t>
            </a:r>
            <a:r>
              <a:rPr lang="ru-RU" sz="1400" b="1" dirty="0">
                <a:solidFill>
                  <a:srgbClr val="562212"/>
                </a:solidFill>
              </a:rPr>
              <a:t>г. Томск ул. Московский тракт, 12 </a:t>
            </a:r>
            <a:r>
              <a:rPr lang="ru-RU" sz="1200" b="1" dirty="0">
                <a:solidFill>
                  <a:srgbClr val="562212"/>
                </a:solidFill>
              </a:rPr>
              <a:t> или напишите НАМ: 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YS Text"/>
                <a:hlinkClick r:id="rId3"/>
              </a:rPr>
              <a:t>fond@invetom.ru</a:t>
            </a:r>
            <a:r>
              <a:rPr lang="ru-RU" sz="1200" b="1" dirty="0">
                <a:solidFill>
                  <a:srgbClr val="562212"/>
                </a:solidFill>
              </a:rPr>
              <a:t>	</a:t>
            </a:r>
          </a:p>
          <a:p>
            <a:r>
              <a:rPr lang="ru-RU" sz="1200" b="1" dirty="0">
                <a:solidFill>
                  <a:srgbClr val="562212"/>
                </a:solidFill>
              </a:rPr>
              <a:t>2. Предоставьте минимальные данные через платформу </a:t>
            </a:r>
            <a:r>
              <a:rPr lang="en-US" sz="1200" dirty="0">
                <a:hlinkClick r:id="rId4"/>
              </a:rPr>
              <a:t>https://biz.tomsk.life/measure/89</a:t>
            </a:r>
            <a:r>
              <a:rPr lang="en-US" sz="1200" dirty="0"/>
              <a:t> </a:t>
            </a:r>
            <a:r>
              <a:rPr lang="ru-RU" sz="1200" b="1" dirty="0">
                <a:solidFill>
                  <a:srgbClr val="562212"/>
                </a:solidFill>
              </a:rPr>
              <a:t>или полный пакет документов </a:t>
            </a:r>
            <a:r>
              <a:rPr lang="en-US" sz="1200" dirty="0">
                <a:hlinkClick r:id="rId5"/>
              </a:rPr>
              <a:t>http://invetom.ru/programms/paket-dokumentov/</a:t>
            </a:r>
            <a:r>
              <a:rPr lang="ru-RU" sz="1200" b="1" dirty="0">
                <a:solidFill>
                  <a:srgbClr val="562212"/>
                </a:solidFill>
              </a:rPr>
              <a:t> </a:t>
            </a:r>
          </a:p>
          <a:p>
            <a:r>
              <a:rPr lang="ru-RU" sz="1200" b="1" dirty="0">
                <a:solidFill>
                  <a:srgbClr val="562212"/>
                </a:solidFill>
              </a:rPr>
              <a:t>в офис ул. Московский тракт, 12</a:t>
            </a:r>
          </a:p>
          <a:p>
            <a:r>
              <a:rPr lang="ru-RU" sz="1200" b="1" dirty="0">
                <a:solidFill>
                  <a:srgbClr val="562212"/>
                </a:solidFill>
              </a:rPr>
              <a:t>3. Срок рассмотрения ПОЛНОГО пакета документов  - 1 день!</a:t>
            </a:r>
            <a:endParaRPr lang="en-US" sz="1200" b="1" dirty="0">
              <a:solidFill>
                <a:srgbClr val="562212"/>
              </a:solidFill>
            </a:endParaRPr>
          </a:p>
          <a:p>
            <a:r>
              <a:rPr lang="ru-RU" sz="1200" b="1" dirty="0">
                <a:solidFill>
                  <a:srgbClr val="562212"/>
                </a:solidFill>
              </a:rPr>
              <a:t>										</a:t>
            </a:r>
          </a:p>
          <a:p>
            <a:r>
              <a:rPr lang="ru-RU" sz="1400" b="1" dirty="0">
                <a:solidFill>
                  <a:srgbClr val="562212"/>
                </a:solidFill>
              </a:rPr>
              <a:t>ШАГ ВТОРОЙ – УЗНАТЬ РЕШЕНИЕ:</a:t>
            </a:r>
          </a:p>
          <a:p>
            <a:r>
              <a:rPr lang="ru-RU" sz="1200" b="1" dirty="0">
                <a:solidFill>
                  <a:srgbClr val="562212"/>
                </a:solidFill>
              </a:rPr>
              <a:t>									</a:t>
            </a:r>
          </a:p>
          <a:p>
            <a:r>
              <a:rPr lang="ru-RU" sz="1200" b="1" dirty="0">
                <a:solidFill>
                  <a:srgbClr val="562212"/>
                </a:solidFill>
              </a:rPr>
              <a:t>1. Наш менеджер свяжется с Вами и сообщит решение.									</a:t>
            </a:r>
          </a:p>
          <a:p>
            <a:r>
              <a:rPr lang="ru-RU" sz="1200" b="1" dirty="0">
                <a:solidFill>
                  <a:srgbClr val="562212"/>
                </a:solidFill>
              </a:rPr>
              <a:t>2. В случае, положительного решения сообщите нам, когда Вам удобно получить Заём.							</a:t>
            </a:r>
          </a:p>
          <a:p>
            <a:r>
              <a:rPr lang="ru-RU" sz="1200" b="1" dirty="0">
                <a:solidFill>
                  <a:srgbClr val="562212"/>
                </a:solidFill>
              </a:rPr>
              <a:t>3. Выберете дату погашения и сообщите нам реквизиты, для зачисления денежных средств.																	</a:t>
            </a:r>
          </a:p>
          <a:p>
            <a:r>
              <a:rPr lang="ru-RU" sz="1400" b="1" dirty="0">
                <a:solidFill>
                  <a:srgbClr val="562212"/>
                </a:solidFill>
              </a:rPr>
              <a:t>ШАГ ТРЕТИЙ – ПОЛУЧЕНИЕ ДЕНЕЖНЫХ СРЕДСТВ И ЦЕЛЕВОЕ ИСПОЛЬЗОВАНИЕ:</a:t>
            </a:r>
            <a:r>
              <a:rPr lang="ru-RU" sz="1200" b="1" dirty="0">
                <a:solidFill>
                  <a:srgbClr val="562212"/>
                </a:solidFill>
              </a:rPr>
              <a:t>									</a:t>
            </a:r>
          </a:p>
          <a:p>
            <a:r>
              <a:rPr lang="ru-RU" sz="1200" b="1" dirty="0">
                <a:solidFill>
                  <a:srgbClr val="562212"/>
                </a:solidFill>
              </a:rPr>
              <a:t>1. Подпишите Договор займа и получите пакет документов.									</a:t>
            </a:r>
          </a:p>
          <a:p>
            <a:r>
              <a:rPr lang="ru-RU" sz="1200" b="1" dirty="0">
                <a:solidFill>
                  <a:srgbClr val="562212"/>
                </a:solidFill>
              </a:rPr>
              <a:t>2. С момента подписания Договора, в течение 3-х рабочих дней, мы зачислим денежные средства на указанные Вами реквизиты.				</a:t>
            </a:r>
          </a:p>
          <a:p>
            <a:r>
              <a:rPr lang="ru-RU" sz="1200" b="1" dirty="0">
                <a:solidFill>
                  <a:srgbClr val="562212"/>
                </a:solidFill>
              </a:rPr>
              <a:t>3. ВАЖНО! В течение 60 дней предоставьте отчет о целевом использовании денежных средств (перечень документов будет указан в договоре Займа).	</a:t>
            </a:r>
          </a:p>
          <a:p>
            <a:endParaRPr lang="ru-RU" sz="1200" b="1" dirty="0">
              <a:solidFill>
                <a:srgbClr val="562212"/>
              </a:solidFill>
            </a:endParaRPr>
          </a:p>
          <a:p>
            <a:r>
              <a:rPr lang="ru-RU" sz="2000" b="1" dirty="0">
                <a:solidFill>
                  <a:srgbClr val="562212"/>
                </a:solidFill>
              </a:rPr>
              <a:t>                                                                           </a:t>
            </a:r>
            <a:r>
              <a:rPr lang="en-US" sz="2000" b="1" dirty="0">
                <a:solidFill>
                  <a:srgbClr val="562212"/>
                </a:solidFill>
                <a:highlight>
                  <a:srgbClr val="FF0000"/>
                </a:highlight>
              </a:rPr>
              <a:t>http://invetom.ru/</a:t>
            </a:r>
            <a:endParaRPr lang="ru-RU" sz="2000" b="1" dirty="0">
              <a:solidFill>
                <a:srgbClr val="562212"/>
              </a:solidFill>
              <a:highlight>
                <a:srgbClr val="FF0000"/>
              </a:highlight>
            </a:endParaRPr>
          </a:p>
          <a:p>
            <a:pPr algn="ctr"/>
            <a:r>
              <a:rPr lang="ru-RU" dirty="0">
                <a:solidFill>
                  <a:srgbClr val="562212"/>
                </a:solidFill>
                <a:latin typeface="Arial Black" panose="020B0A04020102020204" pitchFamily="34" charset="0"/>
              </a:rPr>
              <a:t>Будем рады видеть Вас в Фонде Микрофинансирования Томской области!</a:t>
            </a:r>
          </a:p>
          <a:p>
            <a:endParaRPr lang="ru-RU" sz="1200" b="1" dirty="0">
              <a:solidFill>
                <a:srgbClr val="562212"/>
              </a:solidFill>
            </a:endParaRPr>
          </a:p>
          <a:p>
            <a:r>
              <a:rPr lang="ru-RU" sz="1200" b="1" dirty="0">
                <a:solidFill>
                  <a:srgbClr val="562212"/>
                </a:solidFill>
              </a:rPr>
              <a:t>								</a:t>
            </a:r>
          </a:p>
        </p:txBody>
      </p:sp>
    </p:spTree>
    <p:extLst>
      <p:ext uri="{BB962C8B-B14F-4D97-AF65-F5344CB8AC3E}">
        <p14:creationId xmlns:p14="http://schemas.microsoft.com/office/powerpoint/2010/main" val="25176794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513</Words>
  <Application>Microsoft Office PowerPoint</Application>
  <PresentationFormat>Произвольный</PresentationFormat>
  <Paragraphs>89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Ставка: от 3,25 % до 7,8 % годовых с возможностью отсрочки уплаты основного долга на 6 месяцев. Максимальная сумма – 5 млн. рублей. на сумму до 300 тыс.руб. – без залога и поручительства;  на сумму до 1 млн.руб. – под поручительство физических лиц/юридических лиц или залог; на сумму свыше 1 млн.руб. – залог движимого или недвижимого имущества. Виды займов:  «На финансирование текущей деятельности» (пополнение оборотных средств, в т.ч. аренда, з/п, налоги), «На финансирование инвестиционной деятельности» (оборудование, ремонт, техника и пр.), «Рефинансирование целевых кредитов».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Ставка: от 1 % до 4,675 % годовых с возможностью отсрочки уплаты основного долга на 6 месяцев. Максимальная сумма – 5 млн. рублей. на сумму до 300 тыс.руб. – без залога и поручительства;  на сумму до 1 млн.руб. – под поручительство физических лиц или залог; на сумму свыше 1 млн.руб. – залог движимого или недвижимого имущества. Цель: финансирование текущей деятельности (в т.ч. аренда, з/п, налоги), инвестиционной деятельности, рефинансирование.</dc:title>
  <dc:creator>Организация Кредитная</dc:creator>
  <cp:lastModifiedBy>Хисамова Ирина Вагисовна</cp:lastModifiedBy>
  <cp:revision>17</cp:revision>
  <dcterms:created xsi:type="dcterms:W3CDTF">2020-08-28T02:19:09Z</dcterms:created>
  <dcterms:modified xsi:type="dcterms:W3CDTF">2021-08-24T06:30:56Z</dcterms:modified>
</cp:coreProperties>
</file>