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4.jpeg" ContentType="image/jpeg"/>
  <Override PartName="/ppt/media/image3.png" ContentType="image/png"/>
  <Override PartName="/ppt/media/image2.png" ContentType="image/png"/>
  <Override PartName="/ppt/media/image1.png" ContentType="image/pn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556500" cy="10693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15200" y="1116000"/>
            <a:ext cx="7343280" cy="345600"/>
          </a:xfrm>
          <a:custGeom>
            <a:avLst/>
            <a:gdLst/>
            <a:ahLst/>
            <a:rect l="0" t="0" r="r" b="b"/>
            <a:pathLst>
              <a:path w="7344004" h="34627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15200" y="118800"/>
            <a:ext cx="301680" cy="9943560"/>
          </a:xfrm>
          <a:custGeom>
            <a:avLst/>
            <a:gdLst/>
            <a:ahLst/>
            <a:rect l="0" t="0" r="r" b="b"/>
            <a:pathLst>
              <a:path w="302400" h="9944152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lnTo>
                  <a:pt x="302399" y="0"/>
                </a:ln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115200" y="10063080"/>
            <a:ext cx="7343280" cy="525960"/>
          </a:xfrm>
          <a:custGeom>
            <a:avLst/>
            <a:gdLst/>
            <a:ahLst/>
            <a:rect l="0" t="0" r="r" b="b"/>
            <a:pathLst>
              <a:path w="7344004" h="526454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2"/>
          <a:stretch/>
        </p:blipFill>
        <p:spPr>
          <a:xfrm>
            <a:off x="745200" y="375120"/>
            <a:ext cx="433800" cy="442440"/>
          </a:xfrm>
          <a:prstGeom prst="rect">
            <a:avLst/>
          </a:prstGeom>
          <a:ln>
            <a:noFill/>
          </a:ln>
        </p:spPr>
      </p:pic>
      <p:sp>
        <p:nvSpPr>
          <p:cNvPr id="4" name="CustomShape 4"/>
          <p:cNvSpPr/>
          <p:nvPr/>
        </p:nvSpPr>
        <p:spPr>
          <a:xfrm>
            <a:off x="5962320" y="10255320"/>
            <a:ext cx="1265040" cy="176040"/>
          </a:xfrm>
          <a:custGeom>
            <a:avLst/>
            <a:gdLst/>
            <a:ahLst/>
            <a:rect l="0" t="0" r="r" b="b"/>
            <a:pathLst>
              <a:path w="1265657" h="176784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lnTo>
                  <a:pt x="56873" y="105409"/>
                </a:ln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lnTo>
                  <a:pt x="93449" y="19049"/>
                </a:ln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lnTo>
                  <a:pt x="232410" y="2793"/>
                </a:ln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lnTo>
                  <a:pt x="311404" y="1523"/>
                </a:ln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lnTo>
                  <a:pt x="353465" y="99821"/>
                </a:ln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lnTo>
                  <a:pt x="363655" y="18541"/>
                </a:ln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lnTo>
                  <a:pt x="426199" y="144779"/>
                </a:ln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lnTo>
                  <a:pt x="545833" y="1015"/>
                </a:ln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lnTo>
                  <a:pt x="593585" y="84073"/>
                </a:ln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lnTo>
                  <a:pt x="585349" y="19557"/>
                </a:ln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lnTo>
                  <a:pt x="701789" y="0"/>
                </a:ln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lnTo>
                  <a:pt x="749345" y="18033"/>
                </a:ln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lnTo>
                  <a:pt x="818108" y="2793"/>
                </a:ln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lnTo>
                  <a:pt x="935710" y="2793"/>
                </a:ln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lnTo>
                  <a:pt x="960856" y="144779"/>
                </a:ln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lnTo>
                  <a:pt x="1040358" y="1523"/>
                </a:ln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lnTo>
                  <a:pt x="1082419" y="99821"/>
                </a:ln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lnTo>
                  <a:pt x="1092609" y="18541"/>
                </a:ln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lnTo>
                  <a:pt x="1161770" y="2793"/>
                </a:ln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lnTo>
                  <a:pt x="1265656" y="2793"/>
                </a:ln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6" descr=""/>
          <p:cNvPicPr/>
          <p:nvPr/>
        </p:nvPicPr>
        <p:blipFill>
          <a:blip r:embed="rId1"/>
          <a:stretch/>
        </p:blipFill>
        <p:spPr>
          <a:xfrm>
            <a:off x="360" y="0"/>
            <a:ext cx="7555320" cy="1068768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342440" y="322560"/>
            <a:ext cx="5831280" cy="25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ctr">
              <a:lnSpc>
                <a:spcPct val="100000"/>
              </a:lnSpc>
            </a:pPr>
            <a:r>
              <a:rPr b="1" lang="ru-RU" sz="1600" strike="noStrike">
                <a:solidFill>
                  <a:srgbClr val="005e8a"/>
                </a:solidFill>
                <a:latin typeface="Times New Roman"/>
                <a:ea typeface="DejaVu Sans"/>
              </a:rPr>
              <a:t>Отделение СФР по Томской области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501480" y="1079640"/>
            <a:ext cx="6933240" cy="49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just"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Пресс-релиз от 08 февраля 2023 года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Свыше 84 млн рублей направлено медицинским организациям Томской области за услуги в рамках электронного родового сертификата в 2022 году</a:t>
            </a:r>
            <a:endParaRPr/>
          </a:p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За прошлый год на основании талонов родового сертификата медицинским организациям Томской области Отделением фонда  перечислено более 84 млн рублей. Средства направлены на оплату услуг, оказанных в связи с беременностью и рождением детей.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Свыше 7,3 тыс. женщин в рамках таких услуг получили медицинскую помощь в женских консультациях в амбулаторных условиях, из них более 5,8 тыс. так же была оказана психологическая, медико-социальная помощь и правовая поддержка. Женщинам и новорожденным в родильных домах в стационарных условиях оказано более 8,5 тыс. услуг.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В поликлинических условиях в ходе профилактических медосмотров детей в возрасте до года оказано более 4,8 тыс. услуг.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Напомним, что электронный родовой сертификат формируется медицинской организацией на любом сроке беременности.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________________________________________________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Группа по взаимодействию со СМИ Отделения Фонда пенсионного и социального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страхования РФ по Томской области, Сайт: </a:t>
            </a:r>
            <a:r>
              <a:rPr lang="ru-RU" sz="1100" strike="noStrike" u="sng">
                <a:solidFill>
                  <a:srgbClr val="0000ff"/>
                </a:solidFill>
                <a:latin typeface="Times New Roman"/>
                <a:ea typeface="DejaVu Sans"/>
              </a:rPr>
              <a:t>www.sfr.gov.ru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, Тел.: (3822) 60-95-12; 60-95-11;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89234487797; </a:t>
            </a:r>
            <a:r>
              <a:rPr lang="ru-RU" sz="1100" strike="noStrike" u="sng">
                <a:solidFill>
                  <a:srgbClr val="0000ff"/>
                </a:solidFill>
                <a:latin typeface="Times New Roman"/>
                <a:ea typeface="DejaVu Sans"/>
              </a:rPr>
              <a:t>https://ok.ru/sfrtomskayoblast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, </a:t>
            </a:r>
            <a:r>
              <a:rPr lang="ru-RU" sz="1100" strike="noStrike" u="sng">
                <a:solidFill>
                  <a:srgbClr val="0000ff"/>
                </a:solidFill>
                <a:latin typeface="Times New Roman"/>
                <a:ea typeface="DejaVu Sans"/>
              </a:rPr>
              <a:t>https://vk.com/sfr.tomskayoblast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, E-mail: smi @080.pfr.ru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