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4.jpeg" ContentType="image/jpeg"/>
  <Override PartName="/ppt/media/image3.png" ContentType="image/png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15200" y="1116000"/>
            <a:ext cx="7339320" cy="341640"/>
          </a:xfrm>
          <a:custGeom>
            <a:avLst/>
            <a:gdLst/>
            <a:ahLst/>
            <a:rect l="0" t="0" r="r" b="b"/>
            <a:pathLst>
              <a:path w="7344004" h="34627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15200" y="118800"/>
            <a:ext cx="297720" cy="9939600"/>
          </a:xfrm>
          <a:custGeom>
            <a:avLst/>
            <a:gdLst/>
            <a:ahLst/>
            <a:rect l="0" t="0" r="r" b="b"/>
            <a:pathLst>
              <a:path w="302400" h="9944152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lnTo>
                  <a:pt x="302399" y="0"/>
                </a:ln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115200" y="10063080"/>
            <a:ext cx="7339320" cy="522000"/>
          </a:xfrm>
          <a:custGeom>
            <a:avLst/>
            <a:gdLst/>
            <a:ahLst/>
            <a:rect l="0" t="0" r="r" b="b"/>
            <a:pathLst>
              <a:path w="7344004" h="526454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2"/>
          <a:stretch/>
        </p:blipFill>
        <p:spPr>
          <a:xfrm>
            <a:off x="745200" y="375120"/>
            <a:ext cx="429840" cy="43848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5962320" y="10255320"/>
            <a:ext cx="1261080" cy="172080"/>
          </a:xfrm>
          <a:custGeom>
            <a:avLst/>
            <a:gdLst/>
            <a:ahLst/>
            <a:rect l="0" t="0" r="r" b="b"/>
            <a:pathLst>
              <a:path w="1265657" h="176784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lnTo>
                  <a:pt x="56873" y="105409"/>
                </a:ln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lnTo>
                  <a:pt x="93449" y="19049"/>
                </a:ln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lnTo>
                  <a:pt x="232410" y="2793"/>
                </a:ln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lnTo>
                  <a:pt x="311404" y="1523"/>
                </a:ln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lnTo>
                  <a:pt x="353465" y="99821"/>
                </a:ln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lnTo>
                  <a:pt x="363655" y="18541"/>
                </a:ln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lnTo>
                  <a:pt x="426199" y="144779"/>
                </a:ln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lnTo>
                  <a:pt x="545833" y="1015"/>
                </a:ln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lnTo>
                  <a:pt x="593585" y="84073"/>
                </a:ln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lnTo>
                  <a:pt x="585349" y="19557"/>
                </a:ln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lnTo>
                  <a:pt x="701789" y="0"/>
                </a:ln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lnTo>
                  <a:pt x="749345" y="18033"/>
                </a:ln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lnTo>
                  <a:pt x="818108" y="2793"/>
                </a:ln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lnTo>
                  <a:pt x="935710" y="2793"/>
                </a:ln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lnTo>
                  <a:pt x="960856" y="144779"/>
                </a:ln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lnTo>
                  <a:pt x="1040358" y="1523"/>
                </a:ln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lnTo>
                  <a:pt x="1082419" y="99821"/>
                </a:ln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lnTo>
                  <a:pt x="1092609" y="18541"/>
                </a:ln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lnTo>
                  <a:pt x="1161770" y="2793"/>
                </a:ln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lnTo>
                  <a:pt x="1265656" y="2793"/>
                </a:ln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6" descr=""/>
          <p:cNvPicPr/>
          <p:nvPr/>
        </p:nvPicPr>
        <p:blipFill>
          <a:blip r:embed="rId1"/>
          <a:stretch/>
        </p:blipFill>
        <p:spPr>
          <a:xfrm>
            <a:off x="-360000" y="6840"/>
            <a:ext cx="7989120" cy="1068372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342440" y="322560"/>
            <a:ext cx="5827320" cy="25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ctr">
              <a:lnSpc>
                <a:spcPct val="100000"/>
              </a:lnSpc>
            </a:pPr>
            <a:r>
              <a:rPr b="1" lang="ru-RU" sz="1600" strike="noStrike">
                <a:solidFill>
                  <a:srgbClr val="005e8a"/>
                </a:solidFill>
                <a:latin typeface="Times New Roman"/>
                <a:ea typeface="DejaVu Sans"/>
              </a:rPr>
              <a:t>Отделение СФР по Томской области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270720" y="892800"/>
            <a:ext cx="6929280" cy="551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just"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Пресс-релиз от 09 марта 2023 года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Более 99 000 томских семей получили сертификат материнского капитала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Более 99 000 тысяч томских семей получили сертификат материнского капитала с момента запуска программы в 2007 году. Если второй ребенок появился начиная с 2020 года, то материнский капитал выдается в повышенном размере - 775,6 тыс. рублей.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Отделение Социального фонда России по Томской области проактивно оформляет сертификаты родителям ребенка, используя поступившие данные реестра ЗАГС о рождении.Семье не нужно обращаться в ОСФР по Томской области с документами и подтверждать свое право на средства. Сертификат МСК выдается в электронном виде. Цифровой документ со всеми необходимыми данными поступает в личный кабинет родителя ребенка. Томские семьи могут через «Госуслуги» дистанционно распоряжаться капиталом на выбранные цели и контролировать остаток средств.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Напомним, что первый сертификат материнского капитала был выдан в марте 2007 года. Тогда размер государственной поддержки семей с двумя детьми составлял 250 тыс. рублей. Сегодня эта сумма выросла более чем в три раза и составляет 775 628 рублей. Помимо этого, материнский капитал теперь дается не только за второго, но и за первого ребенка, рожденного или усыновленного начиная с 2020 года. Сумма господдержки семей с одним ребенком с февраля этого года превышает полмиллиона рублей (586 947 рублей).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________________________________________________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Группа по взаимодействию со СМИ Отделения Фонда пенсионного и социального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страхования РФ по Томской области, Сайт: , Тел.: (3822) 60-95-12; 60-95-11;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89234487797; , , E-mail: smi @080.pfr.ru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